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43891200" cy="32918400"/>
  <p:notesSz cx="7077075" cy="9363075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0368">
          <p15:clr>
            <a:srgbClr val="000000"/>
          </p15:clr>
        </p15:guide>
        <p15:guide id="2" pos="18480" userDrawn="1">
          <p15:clr>
            <a:srgbClr val="000000"/>
          </p15:clr>
        </p15:guide>
        <p15:guide id="3" pos="92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266"/>
    <p:restoredTop sz="96132"/>
  </p:normalViewPr>
  <p:slideViewPr>
    <p:cSldViewPr snapToGrid="0">
      <p:cViewPr>
        <p:scale>
          <a:sx n="36" d="100"/>
          <a:sy n="36" d="100"/>
        </p:scale>
        <p:origin x="1896" y="-672"/>
      </p:cViewPr>
      <p:guideLst>
        <p:guide orient="horz" pos="10368"/>
        <p:guide pos="18480"/>
        <p:guide pos="9216"/>
      </p:guideLst>
    </p:cSldViewPr>
  </p:slideViewPr>
  <p:notesTextViewPr>
    <p:cViewPr>
      <p:scale>
        <a:sx n="100" d="100"/>
        <a:sy n="100" d="100"/>
      </p:scale>
      <p:origin x="0" y="-131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jpg>
</file>

<file path=ppt/media/image4.png>
</file>

<file path=ppt/media/image5.png>
</file>

<file path=ppt/media/image6.tiff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66733" cy="4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08704" y="0"/>
            <a:ext cx="3066733" cy="4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1196975" y="701675"/>
            <a:ext cx="4683125" cy="35115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7708" y="4448101"/>
            <a:ext cx="5661660" cy="421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894601"/>
            <a:ext cx="3066733" cy="4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5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08704" y="8894601"/>
            <a:ext cx="3066733" cy="4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b" anchorCtr="0">
            <a:noAutofit/>
          </a:bodyPr>
          <a:lstStyle/>
          <a:p>
            <a:pPr algn="r">
              <a:buSzPts val="1200"/>
            </a:pPr>
            <a:fld id="{00000000-1234-1234-1234-123412341234}" type="slidenum">
              <a:rPr lang="en-US" sz="1200" smtClean="0"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209401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8" Type="http://schemas.openxmlformats.org/officeDocument/2006/relationships/hyperlink" Target="http://www.abs.gov.au/Ausstats/abs@.nsf/Latestproducts/0EBE43D6F852712BCA257418000462C8?opendocument" TargetMode="External"/><Relationship Id="rId13" Type="http://schemas.openxmlformats.org/officeDocument/2006/relationships/hyperlink" Target="http://www.abs.gov.au/Ausstats/abs@.nsf/Latestproducts/38AFE6FE9DD7BA6BCA25741800048AE8?opendocument" TargetMode="External"/><Relationship Id="rId18" Type="http://schemas.openxmlformats.org/officeDocument/2006/relationships/hyperlink" Target="http://www.abs.gov.au/Ausstats/abs@.nsf/Latestproducts/0A7442069B0BE879CA2574180004AC0D?opendocument" TargetMode="External"/><Relationship Id="rId3" Type="http://schemas.openxmlformats.org/officeDocument/2006/relationships/hyperlink" Target="http://www.abs.gov.au/Ausstats/abs@.nsf/Latestproducts/2D118716E673A899CA25741800044703?opendocument" TargetMode="External"/><Relationship Id="rId21" Type="http://schemas.openxmlformats.org/officeDocument/2006/relationships/hyperlink" Target="http://www.abs.gov.au/Ausstats/abs@.nsf/Latestproducts/450B858424220560CA2574180004B91E?opendocument" TargetMode="External"/><Relationship Id="rId7" Type="http://schemas.openxmlformats.org/officeDocument/2006/relationships/hyperlink" Target="http://www.abs.gov.au/Ausstats/abs@.nsf/Latestproducts/10B947C938F3837CCA25741800045F0E?opendocument" TargetMode="External"/><Relationship Id="rId12" Type="http://schemas.openxmlformats.org/officeDocument/2006/relationships/hyperlink" Target="http://www.abs.gov.au/Ausstats/abs@.nsf/Latestproducts/838E5FAE865BB892CA25741800048438?opendocument" TargetMode="External"/><Relationship Id="rId17" Type="http://schemas.openxmlformats.org/officeDocument/2006/relationships/hyperlink" Target="http://www.abs.gov.au/Ausstats/abs@.nsf/Latestproducts/A064806C44BF7F07CA2574180004A57B?opendocument" TargetMode="External"/><Relationship Id="rId2" Type="http://schemas.openxmlformats.org/officeDocument/2006/relationships/slide" Target="../slides/slide1.xml"/><Relationship Id="rId16" Type="http://schemas.openxmlformats.org/officeDocument/2006/relationships/hyperlink" Target="http://www.abs.gov.au/Ausstats/abs@.nsf/Latestproducts/A7111C32B72578EECA2574180004A1C9?opendocument" TargetMode="External"/><Relationship Id="rId20" Type="http://schemas.openxmlformats.org/officeDocument/2006/relationships/hyperlink" Target="http://www.abs.gov.au/Ausstats/abs@.nsf/Latestproducts/809BF4F37565C37ECA2574180004B6EA?opendocument" TargetMode="Externa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abs.gov.au/Ausstats/abs@.nsf/Latestproducts/1E11E0E17651D800CA2574180004591D?opendocument" TargetMode="External"/><Relationship Id="rId11" Type="http://schemas.openxmlformats.org/officeDocument/2006/relationships/hyperlink" Target="http://www.abs.gov.au/Ausstats/abs@.nsf/Latestproducts/050A7395E86A9719CA257418000477A2?opendocument" TargetMode="External"/><Relationship Id="rId24" Type="http://schemas.openxmlformats.org/officeDocument/2006/relationships/hyperlink" Target="http://www.abs.gov.au/Ausstats/abs@.nsf/Latestproducts/97F103D33AD57BA7CA2574180004C729?opendocument" TargetMode="External"/><Relationship Id="rId5" Type="http://schemas.openxmlformats.org/officeDocument/2006/relationships/hyperlink" Target="http://www.abs.gov.au/Ausstats/abs@.nsf/Latestproducts/5192D81CB71A6A0ECA2574180004525F?opendocument" TargetMode="External"/><Relationship Id="rId15" Type="http://schemas.openxmlformats.org/officeDocument/2006/relationships/hyperlink" Target="http://www.abs.gov.au/Ausstats/abs@.nsf/Latestproducts/1E453F2C2F41D49BCA25741800049E1A?opendocument" TargetMode="External"/><Relationship Id="rId23" Type="http://schemas.openxmlformats.org/officeDocument/2006/relationships/hyperlink" Target="http://www.abs.gov.au/Ausstats/abs@.nsf/Latestproducts/7FE29976F9D062A4CA2574180004C37E?opendocument" TargetMode="External"/><Relationship Id="rId10" Type="http://schemas.openxmlformats.org/officeDocument/2006/relationships/hyperlink" Target="http://www.abs.gov.au/Ausstats/abs@.nsf/Latestproducts/4C3249439D3285D6CA257418000470E3?opendocument" TargetMode="External"/><Relationship Id="rId19" Type="http://schemas.openxmlformats.org/officeDocument/2006/relationships/hyperlink" Target="http://www.abs.gov.au/Ausstats/abs@.nsf/Latestproducts/EAF89FAF405856D3CA2574180004B3D8?opendocument" TargetMode="External"/><Relationship Id="rId4" Type="http://schemas.openxmlformats.org/officeDocument/2006/relationships/hyperlink" Target="http://www.abs.gov.au/Ausstats/abs@.nsf/Latestproducts/B43FDBF771B89914CA25741800044C49?opendocument" TargetMode="External"/><Relationship Id="rId9" Type="http://schemas.openxmlformats.org/officeDocument/2006/relationships/hyperlink" Target="http://www.abs.gov.au/Ausstats/abs@.nsf/Latestproducts/DB85746C3C71E6EACA25741800046A39?opendocument" TargetMode="External"/><Relationship Id="rId14" Type="http://schemas.openxmlformats.org/officeDocument/2006/relationships/hyperlink" Target="http://www.abs.gov.au/Ausstats/abs@.nsf/Latestproducts/B20002D4CAD6966DCA257418000498EA?opendocument" TargetMode="External"/><Relationship Id="rId22" Type="http://schemas.openxmlformats.org/officeDocument/2006/relationships/hyperlink" Target="http://www.abs.gov.au/Ausstats/abs@.nsf/Latestproducts/E8AC1883FB01C8C5CA2574180004BE4E?opendocument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96975" y="701675"/>
            <a:ext cx="4683125" cy="35115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524288"/>
            <a:headEnd type="none" w="sm" len="sm"/>
            <a:tailEnd type="none" w="sm" len="sm"/>
          </a:ln>
        </p:spPr>
      </p:sp>
      <p:sp>
        <p:nvSpPr>
          <p:cNvPr id="86" name="Google Shape;86;p1:notes"/>
          <p:cNvSpPr txBox="1">
            <a:spLocks noGrp="1"/>
          </p:cNvSpPr>
          <p:nvPr>
            <p:ph type="body" idx="1"/>
          </p:nvPr>
        </p:nvSpPr>
        <p:spPr>
          <a:xfrm>
            <a:off x="707708" y="4448101"/>
            <a:ext cx="5661660" cy="42114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t" anchorCtr="0">
            <a:noAutofit/>
          </a:bodyPr>
          <a:lstStyle/>
          <a:p>
            <a:pPr marL="0" indent="0">
              <a:buSzPts val="1800"/>
            </a:pP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3"/>
              </a:rPr>
              <a:t>MADIVISION 01 MATHEMATICAL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4"/>
              </a:rPr>
              <a:t>DIVISION 02 PHYSICAL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5"/>
              </a:rPr>
              <a:t>DIVISION 03 CHEMICAL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6"/>
              </a:rPr>
              <a:t>DIVISION 04 EARTH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7"/>
              </a:rPr>
              <a:t>DIVISION 05 ENVIRONMENTAL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8"/>
              </a:rPr>
              <a:t>DIVISION 06 BIOLOGICAL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9"/>
              </a:rPr>
              <a:t>DIVISION 07 AGRICULTURAL AND VETERINARY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0"/>
              </a:rPr>
              <a:t>DIVISION 08 INFORMATION AND COMPUTING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1"/>
              </a:rPr>
              <a:t>DIVISION 09 ENGINEERING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2"/>
              </a:rPr>
              <a:t>DIVISION 10 TECHNOLOGY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3"/>
              </a:rPr>
              <a:t>DIVISION 11 MEDICAL AND HEALTH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4"/>
              </a:rPr>
              <a:t>DIVISION 12 BUILT ENVIRONMENT AND DESIGN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5"/>
              </a:rPr>
              <a:t>DIVISION 13 EDUCATION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6"/>
              </a:rPr>
              <a:t>DIVISION 14 ECONOMICS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7"/>
              </a:rPr>
              <a:t>DIVISION 15 COMMERCE, MANAGEMENT, TOURISM AND SERVICES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8"/>
              </a:rPr>
              <a:t>DIVISION 16 STUDIES IN HUMAN SOCIETY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19"/>
              </a:rPr>
              <a:t>DIVISION 17 PSYCHOLOGY AND COGNITIVE SCIENCES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20"/>
              </a:rPr>
              <a:t>DIVISION 18 LAW AND LEGAL STUDIES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21"/>
              </a:rPr>
              <a:t>DIVISION 19 STUDIES IN CREATIVE ARTS AND WRITING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22"/>
              </a:rPr>
              <a:t>DIVISION 20 LANGUAGE, COMMUNICATION AND CULTURE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23"/>
              </a:rPr>
              <a:t>DIVISION 21 HISTORY AND ARCHAEOLOGY</a:t>
            </a:r>
            <a:br>
              <a:rPr lang="en-US" dirty="0"/>
            </a:br>
            <a:r>
              <a:rPr lang="en-US" dirty="0"/>
              <a:t>      </a:t>
            </a:r>
            <a:r>
              <a:rPr lang="en-US" sz="18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  <a:hlinkClick r:id="rId24"/>
              </a:rPr>
              <a:t>DIVISION 22 PHILOSOPHY AND RELIGIOUS STUDIES</a:t>
            </a:r>
            <a:endParaRPr dirty="0"/>
          </a:p>
        </p:txBody>
      </p:sp>
      <p:sp>
        <p:nvSpPr>
          <p:cNvPr id="87" name="Google Shape;87;p1:notes"/>
          <p:cNvSpPr txBox="1"/>
          <p:nvPr/>
        </p:nvSpPr>
        <p:spPr>
          <a:xfrm>
            <a:off x="4008704" y="8894601"/>
            <a:ext cx="3066733" cy="466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3899" tIns="46937" rIns="93899" bIns="46937" anchor="b" anchorCtr="0">
            <a:noAutofit/>
          </a:bodyPr>
          <a:lstStyle/>
          <a:p>
            <a:pPr algn="r">
              <a:buSzPts val="1200"/>
            </a:pPr>
            <a:fld id="{00000000-1234-1234-1234-123412341234}" type="slidenum">
              <a:rPr lang="en-US" sz="1200">
                <a:latin typeface="Calibri"/>
                <a:ea typeface="Calibri"/>
                <a:cs typeface="Calibri"/>
                <a:sym typeface="Calibri"/>
              </a:rPr>
              <a:pPr algn="r">
                <a:buSzPts val="1200"/>
              </a:pPr>
              <a:t>1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291840" y="10226043"/>
            <a:ext cx="37307519" cy="70561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6583680" y="18653759"/>
            <a:ext cx="30723839" cy="84124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R="0" lvl="0" algn="ctr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rgbClr val="888888"/>
              </a:buClr>
              <a:buSzPts val="14900"/>
              <a:buFont typeface="Arial"/>
              <a:buNone/>
              <a:defRPr sz="149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rgbClr val="888888"/>
              </a:buClr>
              <a:buSzPts val="13000"/>
              <a:buFont typeface="Arial"/>
              <a:buNone/>
              <a:defRPr sz="130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rgbClr val="888888"/>
              </a:buClr>
              <a:buSzPts val="11200"/>
              <a:buFont typeface="Arial"/>
              <a:buNone/>
              <a:defRPr sz="112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>
            <a:spLocks noGrp="1"/>
          </p:cNvSpPr>
          <p:nvPr>
            <p:ph type="title"/>
          </p:nvPr>
        </p:nvSpPr>
        <p:spPr>
          <a:xfrm>
            <a:off x="2195512" y="1319212"/>
            <a:ext cx="39500175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0" name="Google Shape;80;p12"/>
          <p:cNvSpPr txBox="1">
            <a:spLocks noGrp="1"/>
          </p:cNvSpPr>
          <p:nvPr>
            <p:ph type="body" idx="1"/>
          </p:nvPr>
        </p:nvSpPr>
        <p:spPr>
          <a:xfrm>
            <a:off x="2195512" y="7680325"/>
            <a:ext cx="39500175" cy="2172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174750" algn="l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chemeClr val="dk1"/>
              </a:buClr>
              <a:buSzPts val="14900"/>
              <a:buFont typeface="Arial"/>
              <a:buChar char="•"/>
              <a:defRPr sz="14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»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81" name="Google Shape;81;p12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2195512" y="1319212"/>
            <a:ext cx="39500175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 rot="5400000">
            <a:off x="11083131" y="-1207294"/>
            <a:ext cx="21724937" cy="3950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174750" algn="l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chemeClr val="dk1"/>
              </a:buClr>
              <a:buSzPts val="14900"/>
              <a:buFont typeface="Arial"/>
              <a:buChar char="•"/>
              <a:defRPr sz="14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»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>
            <a:spLocks noGrp="1"/>
          </p:cNvSpPr>
          <p:nvPr>
            <p:ph type="title"/>
          </p:nvPr>
        </p:nvSpPr>
        <p:spPr>
          <a:xfrm>
            <a:off x="8602983" y="23042883"/>
            <a:ext cx="26334721" cy="27203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3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5" name="Google Shape;35;p5"/>
          <p:cNvSpPr>
            <a:spLocks noGrp="1"/>
          </p:cNvSpPr>
          <p:nvPr>
            <p:ph type="pic" idx="2"/>
          </p:nvPr>
        </p:nvSpPr>
        <p:spPr>
          <a:xfrm>
            <a:off x="8602983" y="2941320"/>
            <a:ext cx="26334721" cy="197510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R="0" lvl="0" algn="l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chemeClr val="dk1"/>
              </a:buClr>
              <a:buSzPts val="14900"/>
              <a:buFont typeface="Arial"/>
              <a:buNone/>
              <a:defRPr sz="14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None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body" idx="1"/>
          </p:nvPr>
        </p:nvSpPr>
        <p:spPr>
          <a:xfrm>
            <a:off x="8602983" y="25763225"/>
            <a:ext cx="26334721" cy="3863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  <a:defRPr sz="6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>
            <a:spLocks noGrp="1"/>
          </p:cNvSpPr>
          <p:nvPr>
            <p:ph type="title"/>
          </p:nvPr>
        </p:nvSpPr>
        <p:spPr>
          <a:xfrm>
            <a:off x="2194566" y="1310640"/>
            <a:ext cx="14439903" cy="5577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93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1"/>
          </p:nvPr>
        </p:nvSpPr>
        <p:spPr>
          <a:xfrm>
            <a:off x="17160241" y="1310646"/>
            <a:ext cx="24536399" cy="28094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174750" algn="l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chemeClr val="dk1"/>
              </a:buClr>
              <a:buSzPts val="14900"/>
              <a:buFont typeface="Arial"/>
              <a:buChar char="•"/>
              <a:defRPr sz="14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»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2"/>
          </p:nvPr>
        </p:nvSpPr>
        <p:spPr>
          <a:xfrm>
            <a:off x="2194566" y="6888486"/>
            <a:ext cx="14439903" cy="225171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chemeClr val="dk1"/>
              </a:buClr>
              <a:buSzPts val="6500"/>
              <a:buFont typeface="Arial"/>
              <a:buNone/>
              <a:defRPr sz="6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120"/>
              </a:spcBef>
              <a:spcAft>
                <a:spcPts val="0"/>
              </a:spcAft>
              <a:buClr>
                <a:schemeClr val="dk1"/>
              </a:buClr>
              <a:buSzPts val="5600"/>
              <a:buFont typeface="Arial"/>
              <a:buNone/>
              <a:defRPr sz="5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920"/>
              </a:spcBef>
              <a:spcAft>
                <a:spcPts val="0"/>
              </a:spcAft>
              <a:buClr>
                <a:schemeClr val="dk1"/>
              </a:buClr>
              <a:buSzPts val="4600"/>
              <a:buFont typeface="Arial"/>
              <a:buNone/>
              <a:defRPr sz="46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84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sz="4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2195512" y="1319212"/>
            <a:ext cx="39500175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title"/>
          </p:nvPr>
        </p:nvSpPr>
        <p:spPr>
          <a:xfrm>
            <a:off x="2194560" y="1318262"/>
            <a:ext cx="39502081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body" idx="1"/>
          </p:nvPr>
        </p:nvSpPr>
        <p:spPr>
          <a:xfrm>
            <a:off x="2194562" y="7368545"/>
            <a:ext cx="19392903" cy="3070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body" idx="2"/>
          </p:nvPr>
        </p:nvSpPr>
        <p:spPr>
          <a:xfrm>
            <a:off x="2194562" y="10439403"/>
            <a:ext cx="19392903" cy="18966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»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body" idx="3"/>
          </p:nvPr>
        </p:nvSpPr>
        <p:spPr>
          <a:xfrm>
            <a:off x="22296125" y="7368545"/>
            <a:ext cx="19400519" cy="30708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None/>
              <a:defRPr sz="112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None/>
              <a:defRPr sz="93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None/>
              <a:defRPr sz="84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None/>
              <a:defRPr sz="75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body" idx="4"/>
          </p:nvPr>
        </p:nvSpPr>
        <p:spPr>
          <a:xfrm>
            <a:off x="22296125" y="10439403"/>
            <a:ext cx="19400519" cy="18966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–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»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70485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chemeClr val="dk1"/>
              </a:buClr>
              <a:buSzPts val="7500"/>
              <a:buFont typeface="Arial"/>
              <a:buChar char="•"/>
              <a:defRPr sz="7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>
            <a:spLocks noGrp="1"/>
          </p:cNvSpPr>
          <p:nvPr>
            <p:ph type="title"/>
          </p:nvPr>
        </p:nvSpPr>
        <p:spPr>
          <a:xfrm>
            <a:off x="2195512" y="1319212"/>
            <a:ext cx="39500175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12291065" y="49156625"/>
            <a:ext cx="110238533" cy="1390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•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–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–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»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body" idx="2"/>
          </p:nvPr>
        </p:nvSpPr>
        <p:spPr>
          <a:xfrm>
            <a:off x="123261125" y="49156625"/>
            <a:ext cx="110238544" cy="1390421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•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–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–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»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7620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chemeClr val="dk1"/>
              </a:buClr>
              <a:buSzPts val="8400"/>
              <a:buFont typeface="Arial"/>
              <a:buChar char="•"/>
              <a:defRPr sz="84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>
            <a:spLocks noGrp="1"/>
          </p:cNvSpPr>
          <p:nvPr>
            <p:ph type="title"/>
          </p:nvPr>
        </p:nvSpPr>
        <p:spPr>
          <a:xfrm>
            <a:off x="3467103" y="21153123"/>
            <a:ext cx="37307519" cy="6537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700" b="1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4" name="Google Shape;74;p11"/>
          <p:cNvSpPr txBox="1">
            <a:spLocks noGrp="1"/>
          </p:cNvSpPr>
          <p:nvPr>
            <p:ph type="body" idx="1"/>
          </p:nvPr>
        </p:nvSpPr>
        <p:spPr>
          <a:xfrm>
            <a:off x="3467103" y="13952227"/>
            <a:ext cx="37307519" cy="7200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b" anchorCtr="0"/>
          <a:lstStyle>
            <a:lvl1pPr marL="457200" marR="0" lvl="0" indent="-22860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rgbClr val="888888"/>
              </a:buClr>
              <a:buSzPts val="9300"/>
              <a:buFont typeface="Arial"/>
              <a:buNone/>
              <a:defRPr sz="93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1680"/>
              </a:spcBef>
              <a:spcAft>
                <a:spcPts val="0"/>
              </a:spcAft>
              <a:buClr>
                <a:srgbClr val="888888"/>
              </a:buClr>
              <a:buSzPts val="8400"/>
              <a:buFont typeface="Arial"/>
              <a:buNone/>
              <a:defRPr sz="84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1500"/>
              </a:spcBef>
              <a:spcAft>
                <a:spcPts val="0"/>
              </a:spcAft>
              <a:buClr>
                <a:srgbClr val="888888"/>
              </a:buClr>
              <a:buSzPts val="7500"/>
              <a:buFont typeface="Arial"/>
              <a:buNone/>
              <a:defRPr sz="7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1300"/>
              </a:spcBef>
              <a:spcAft>
                <a:spcPts val="0"/>
              </a:spcAft>
              <a:buClr>
                <a:srgbClr val="888888"/>
              </a:buClr>
              <a:buSzPts val="6500"/>
              <a:buFont typeface="Arial"/>
              <a:buNone/>
              <a:defRPr sz="6500" b="0" i="0" u="none" strike="noStrike" cap="none">
                <a:solidFill>
                  <a:srgbClr val="888888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75" name="Google Shape;75;p11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6" name="Google Shape;76;p11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7" name="Google Shape;77;p11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2195512" y="1319212"/>
            <a:ext cx="39500175" cy="548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5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2195512" y="7680325"/>
            <a:ext cx="39500175" cy="217249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t" anchorCtr="0"/>
          <a:lstStyle>
            <a:lvl1pPr marL="457200" marR="0" lvl="0" indent="-1174750" algn="l" rtl="0">
              <a:lnSpc>
                <a:spcPct val="100000"/>
              </a:lnSpc>
              <a:spcBef>
                <a:spcPts val="2980"/>
              </a:spcBef>
              <a:spcAft>
                <a:spcPts val="0"/>
              </a:spcAft>
              <a:buClr>
                <a:schemeClr val="dk1"/>
              </a:buClr>
              <a:buSzPts val="14900"/>
              <a:buFont typeface="Arial"/>
              <a:buChar char="•"/>
              <a:defRPr sz="149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914400" marR="0" lvl="1" indent="-1054100" algn="l" rtl="0">
              <a:lnSpc>
                <a:spcPct val="100000"/>
              </a:lnSpc>
              <a:spcBef>
                <a:spcPts val="2600"/>
              </a:spcBef>
              <a:spcAft>
                <a:spcPts val="0"/>
              </a:spcAft>
              <a:buClr>
                <a:schemeClr val="dk1"/>
              </a:buClr>
              <a:buSzPts val="13000"/>
              <a:buFont typeface="Arial"/>
              <a:buChar char="–"/>
              <a:defRPr sz="130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1371600" marR="0" lvl="2" indent="-939800" algn="l" rtl="0">
              <a:lnSpc>
                <a:spcPct val="100000"/>
              </a:lnSpc>
              <a:spcBef>
                <a:spcPts val="2240"/>
              </a:spcBef>
              <a:spcAft>
                <a:spcPts val="0"/>
              </a:spcAft>
              <a:buClr>
                <a:schemeClr val="dk1"/>
              </a:buClr>
              <a:buSzPts val="11200"/>
              <a:buFont typeface="Arial"/>
              <a:buChar char="•"/>
              <a:defRPr sz="11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1828800" marR="0" lvl="3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–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2286000" marR="0" lvl="4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»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2743200" marR="0" lvl="5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3200400" marR="0" lvl="6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3657600" marR="0" lvl="7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4114800" marR="0" lvl="8" indent="-819150" algn="l" rtl="0">
              <a:lnSpc>
                <a:spcPct val="100000"/>
              </a:lnSpc>
              <a:spcBef>
                <a:spcPts val="1860"/>
              </a:spcBef>
              <a:spcAft>
                <a:spcPts val="0"/>
              </a:spcAft>
              <a:buClr>
                <a:schemeClr val="dk1"/>
              </a:buClr>
              <a:buSzPts val="9300"/>
              <a:buFont typeface="Arial"/>
              <a:buChar char="•"/>
              <a:defRPr sz="93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2195512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14997113" y="30510163"/>
            <a:ext cx="13896976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8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31456313" y="30510163"/>
            <a:ext cx="10239375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26950" tIns="213475" rIns="426950" bIns="21347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98989"/>
              </a:buClr>
              <a:buSzPts val="5600"/>
              <a:buFont typeface="Times New Roman"/>
              <a:buNone/>
              <a:defRPr sz="5600" b="0" i="0" u="none" strike="noStrike" cap="none">
                <a:solidFill>
                  <a:srgbClr val="898989"/>
                </a:solidFill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tif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AF7A4AE-76FF-2244-BE3E-03F3890AF4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612521" y="6472583"/>
            <a:ext cx="12547600" cy="38989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C230076-A6EF-0D42-9F8B-2618F9B118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085158" y="9156645"/>
            <a:ext cx="6045200" cy="3251200"/>
          </a:xfrm>
          <a:prstGeom prst="rect">
            <a:avLst/>
          </a:prstGeom>
        </p:spPr>
      </p:pic>
      <p:pic>
        <p:nvPicPr>
          <p:cNvPr id="181" name="Google Shape;181;p13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33111135" y="2069307"/>
            <a:ext cx="5727374" cy="1661993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289CB2B-3659-4BA5-ABD8-C4F7AE3789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090" y="1215243"/>
            <a:ext cx="7667625" cy="3019425"/>
          </a:xfrm>
          <a:prstGeom prst="rect">
            <a:avLst/>
          </a:prstGeom>
        </p:spPr>
      </p:pic>
      <p:sp>
        <p:nvSpPr>
          <p:cNvPr id="91" name="Google Shape;91;p13"/>
          <p:cNvSpPr txBox="1"/>
          <p:nvPr/>
        </p:nvSpPr>
        <p:spPr>
          <a:xfrm>
            <a:off x="517827" y="5551263"/>
            <a:ext cx="14090879" cy="733806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>
                <a:solidFill>
                  <a:srgbClr val="FFFFFF"/>
                </a:solidFill>
              </a:rPr>
              <a:t>ABSTRACT</a:t>
            </a:r>
            <a:endParaRPr sz="4800" i="0" u="none" strike="noStrike" cap="none">
              <a:solidFill>
                <a:srgbClr val="000000"/>
              </a:solidFill>
            </a:endParaRPr>
          </a:p>
        </p:txBody>
      </p:sp>
      <p:sp>
        <p:nvSpPr>
          <p:cNvPr id="93" name="Google Shape;93;p13"/>
          <p:cNvSpPr txBox="1"/>
          <p:nvPr/>
        </p:nvSpPr>
        <p:spPr>
          <a:xfrm>
            <a:off x="391106" y="13925238"/>
            <a:ext cx="14217600" cy="815131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</a:rPr>
              <a:t>BACKGROUND</a:t>
            </a:r>
            <a:endParaRPr sz="4800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94" name="Google Shape;94;p13"/>
          <p:cNvSpPr txBox="1"/>
          <p:nvPr/>
        </p:nvSpPr>
        <p:spPr>
          <a:xfrm>
            <a:off x="14181138" y="25666075"/>
            <a:ext cx="587375" cy="422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825" tIns="35900" rIns="71825" bIns="359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Times New Roman"/>
              <a:buNone/>
            </a:pPr>
            <a:r>
              <a:rPr lang="en-US" sz="2200" b="0" i="0" u="none" strike="noStrike" cap="non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.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3"/>
          <p:cNvSpPr txBox="1"/>
          <p:nvPr/>
        </p:nvSpPr>
        <p:spPr>
          <a:xfrm>
            <a:off x="0" y="-487362"/>
            <a:ext cx="144462" cy="1365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400"/>
              <a:buFont typeface="Arial"/>
              <a:buNone/>
            </a:pPr>
            <a:endParaRPr sz="84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3"/>
          <p:cNvSpPr txBox="1"/>
          <p:nvPr/>
        </p:nvSpPr>
        <p:spPr>
          <a:xfrm>
            <a:off x="15768165" y="12522421"/>
            <a:ext cx="27662101" cy="763500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RESULTS ON HISTORICAL DATA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3"/>
          <p:cNvSpPr txBox="1"/>
          <p:nvPr/>
        </p:nvSpPr>
        <p:spPr>
          <a:xfrm>
            <a:off x="15768165" y="5551263"/>
            <a:ext cx="27662101" cy="830400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dirty="0">
                <a:solidFill>
                  <a:srgbClr val="FFFFFF"/>
                </a:solidFill>
              </a:rPr>
              <a:t>DATASET OVERVIEW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13"/>
          <p:cNvSpPr txBox="1"/>
          <p:nvPr/>
        </p:nvSpPr>
        <p:spPr>
          <a:xfrm>
            <a:off x="29336999" y="26910137"/>
            <a:ext cx="13909796" cy="763500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DISCUSSION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8088A5FC-C649-4FB4-B50F-1BE32B296803}"/>
              </a:ext>
            </a:extLst>
          </p:cNvPr>
          <p:cNvSpPr/>
          <p:nvPr/>
        </p:nvSpPr>
        <p:spPr>
          <a:xfrm>
            <a:off x="5661460" y="4709787"/>
            <a:ext cx="34890726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600" dirty="0">
                <a:solidFill>
                  <a:schemeClr val="bg2"/>
                </a:solidFill>
              </a:rPr>
              <a:t>; </a:t>
            </a: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BB506E6B-7DC3-4C8C-B66B-93070B6CBD4B}"/>
              </a:ext>
            </a:extLst>
          </p:cNvPr>
          <p:cNvSpPr txBox="1"/>
          <p:nvPr/>
        </p:nvSpPr>
        <p:spPr>
          <a:xfrm>
            <a:off x="18846440" y="3460701"/>
            <a:ext cx="18543543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sz="4800" dirty="0">
                <a:solidFill>
                  <a:schemeClr val="bg2"/>
                </a:solidFill>
              </a:rPr>
              <a:t>Yue Zhao, Edgar A. Bernal</a:t>
            </a:r>
          </a:p>
          <a:p>
            <a:pPr lvl="0" algn="ctr"/>
            <a:r>
              <a:rPr lang="en-US" sz="4400" dirty="0">
                <a:solidFill>
                  <a:schemeClr val="bg2"/>
                </a:solidFill>
              </a:rPr>
              <a:t>Rochester Data Science Consortium,  Rochester, NY 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A4D862E-5383-4F22-B6BA-BB75ED96E2D3}"/>
              </a:ext>
            </a:extLst>
          </p:cNvPr>
          <p:cNvSpPr/>
          <p:nvPr/>
        </p:nvSpPr>
        <p:spPr>
          <a:xfrm>
            <a:off x="4480142" y="299502"/>
            <a:ext cx="30905705" cy="337015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7000" b="1" dirty="0"/>
              <a:t> </a:t>
            </a:r>
            <a:r>
              <a:rPr lang="en-US" sz="7000" b="1" dirty="0">
                <a:solidFill>
                  <a:schemeClr val="bg2"/>
                </a:solidFill>
              </a:rPr>
              <a:t>A Machine-Learning Approach to Estimating a Higher Education Institution’s Standing in the Academic Research Landscape</a:t>
            </a:r>
            <a:br>
              <a:rPr lang="en-US" sz="7000" b="1" dirty="0">
                <a:solidFill>
                  <a:schemeClr val="bg2"/>
                </a:solidFill>
              </a:rPr>
            </a:br>
            <a:endParaRPr lang="en-US" sz="7000" b="1" dirty="0">
              <a:solidFill>
                <a:schemeClr val="bg2"/>
              </a:solidFill>
            </a:endParaRPr>
          </a:p>
        </p:txBody>
      </p:sp>
      <p:pic>
        <p:nvPicPr>
          <p:cNvPr id="83" name="Picture 82" descr="RDSC-FULLCOLOR-RGB.png">
            <a:extLst>
              <a:ext uri="{FF2B5EF4-FFF2-40B4-BE49-F238E27FC236}">
                <a16:creationId xmlns:a16="http://schemas.microsoft.com/office/drawing/2014/main" id="{64271E76-1E71-409F-9246-6A1C336A96AE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838509" y="1879166"/>
            <a:ext cx="4848899" cy="1861977"/>
          </a:xfrm>
          <a:prstGeom prst="rect">
            <a:avLst/>
          </a:prstGeom>
        </p:spPr>
      </p:pic>
      <p:sp>
        <p:nvSpPr>
          <p:cNvPr id="84" name="Google Shape;97;p13">
            <a:extLst>
              <a:ext uri="{FF2B5EF4-FFF2-40B4-BE49-F238E27FC236}">
                <a16:creationId xmlns:a16="http://schemas.microsoft.com/office/drawing/2014/main" id="{16C03A21-5C45-47F8-89B9-9EA8F70747FC}"/>
              </a:ext>
            </a:extLst>
          </p:cNvPr>
          <p:cNvSpPr txBox="1"/>
          <p:nvPr/>
        </p:nvSpPr>
        <p:spPr>
          <a:xfrm>
            <a:off x="15768165" y="21981075"/>
            <a:ext cx="27662101" cy="763500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RESULTS ON PREDICTED DATA</a:t>
            </a:r>
            <a:endParaRPr sz="48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411831-C111-4DE7-986D-D1C73E884C09}"/>
              </a:ext>
            </a:extLst>
          </p:cNvPr>
          <p:cNvSpPr/>
          <p:nvPr/>
        </p:nvSpPr>
        <p:spPr>
          <a:xfrm>
            <a:off x="7499906" y="3460701"/>
            <a:ext cx="9847568" cy="150810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4800" dirty="0" err="1">
                <a:solidFill>
                  <a:schemeClr val="bg2"/>
                </a:solidFill>
              </a:rPr>
              <a:t>Meizhu</a:t>
            </a:r>
            <a:r>
              <a:rPr lang="en-US" sz="4800" dirty="0">
                <a:solidFill>
                  <a:schemeClr val="bg2"/>
                </a:solidFill>
              </a:rPr>
              <a:t> Wang, Dale P. Hess</a:t>
            </a:r>
          </a:p>
          <a:p>
            <a:pPr algn="ctr"/>
            <a:r>
              <a:rPr lang="en-US" sz="4400" dirty="0">
                <a:solidFill>
                  <a:schemeClr val="bg2"/>
                </a:solidFill>
              </a:rPr>
              <a:t>University of Rochester, Rochester NY</a:t>
            </a:r>
            <a:endParaRPr lang="en-US" sz="4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E323723-B4B1-5744-804D-F0E49CA39AEC}"/>
              </a:ext>
            </a:extLst>
          </p:cNvPr>
          <p:cNvSpPr/>
          <p:nvPr/>
        </p:nvSpPr>
        <p:spPr>
          <a:xfrm>
            <a:off x="383946" y="6480214"/>
            <a:ext cx="14384567" cy="72327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900" dirty="0"/>
              <a:t>Most of the current university ranking methodologies leverage reputational data extracted from surveys performed across populations of interest, usually including educators; however, it has been argued that the outcomes of such studies are skewed towards favoring a few selected institutions due to intrinsic human bias.  Further, university rankings provide a static snapshot into the layout of the academic landscape, which we believe can better be understood if thought of as a dynamic entity.  In this work, we introduce a data-based approach to constructing time-dependent snapshots of the global academic research landscape.  To that end, we leverage the Dimensions dataset, a collaborative data platform that catalogs publications, grants, patents, and clinical trials, as well as connections among them.  We query Dimensions to build global- and institution-level temporal research trends.  We then compute cross-correlations with varying lags across the extracted temporal trends to determine whether an institution is ahead, on par or behind a given reference trend.  Lastly, we leverage long-short-term memory networks (LSTM) to predict the future path of research trends, which enables us to anticipate the evolution of a given institution’s standing in a particular field. 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430961B-0277-EF48-9373-4A843ABC962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1015116" y="13547131"/>
            <a:ext cx="7948047" cy="796457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8C12CBDB-E047-384D-8125-728E51ED33B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4864485" y="13545573"/>
            <a:ext cx="7948047" cy="798186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21D28A-81C4-3647-879C-72275ECEDAB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131544" y="6542515"/>
            <a:ext cx="13205455" cy="5679269"/>
          </a:xfrm>
          <a:prstGeom prst="rect">
            <a:avLst/>
          </a:prstGeom>
        </p:spPr>
      </p:pic>
      <p:sp>
        <p:nvSpPr>
          <p:cNvPr id="30" name="Google Shape;93;p13">
            <a:extLst>
              <a:ext uri="{FF2B5EF4-FFF2-40B4-BE49-F238E27FC236}">
                <a16:creationId xmlns:a16="http://schemas.microsoft.com/office/drawing/2014/main" id="{8A57AFE0-4FBF-E24D-A052-4DBF864A04E3}"/>
              </a:ext>
            </a:extLst>
          </p:cNvPr>
          <p:cNvSpPr txBox="1"/>
          <p:nvPr/>
        </p:nvSpPr>
        <p:spPr>
          <a:xfrm>
            <a:off x="383946" y="19523297"/>
            <a:ext cx="14217600" cy="815131"/>
          </a:xfrm>
          <a:prstGeom prst="rect">
            <a:avLst/>
          </a:prstGeom>
          <a:solidFill>
            <a:schemeClr val="bg2"/>
          </a:solidFill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38100" dir="2700000" algn="tl" rotWithShape="0">
              <a:srgbClr val="FF0000">
                <a:alpha val="40000"/>
              </a:srgbClr>
            </a:outerShdw>
          </a:effectLst>
        </p:spPr>
        <p:txBody>
          <a:bodyPr spcFirstLastPara="1" wrap="square" lIns="71825" tIns="35900" rIns="71825" bIns="359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Times New Roman"/>
              <a:buNone/>
            </a:pPr>
            <a:r>
              <a:rPr lang="en-US" sz="4800" b="1" i="0" u="none" strike="noStrike" cap="none" dirty="0">
                <a:solidFill>
                  <a:srgbClr val="FFFFFF"/>
                </a:solidFill>
              </a:rPr>
              <a:t>PROPOSED APPROACH</a:t>
            </a:r>
            <a:endParaRPr sz="4800" i="0" u="none" strike="noStrike" cap="none" dirty="0">
              <a:solidFill>
                <a:srgbClr val="000000"/>
              </a:solidFill>
            </a:endParaRPr>
          </a:p>
        </p:txBody>
      </p:sp>
      <p:sp>
        <p:nvSpPr>
          <p:cNvPr id="32" name="Google Shape;111;p12">
            <a:extLst>
              <a:ext uri="{FF2B5EF4-FFF2-40B4-BE49-F238E27FC236}">
                <a16:creationId xmlns:a16="http://schemas.microsoft.com/office/drawing/2014/main" id="{1AECE783-DC91-FF4E-9DE1-4964E2C0E686}"/>
              </a:ext>
            </a:extLst>
          </p:cNvPr>
          <p:cNvSpPr txBox="1"/>
          <p:nvPr/>
        </p:nvSpPr>
        <p:spPr>
          <a:xfrm>
            <a:off x="391106" y="14937212"/>
            <a:ext cx="14237700" cy="4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Traditional university rankings based on reputational data extracted from surveys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Results affected by human subjectivity and bias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Rankings represent a static snapshot of current landscape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Goal is to build framework for data-based ranking of universities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Objective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Dynamic/time-dependent</a:t>
            </a:r>
            <a:endParaRPr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3" name="Google Shape;111;p12">
            <a:extLst>
              <a:ext uri="{FF2B5EF4-FFF2-40B4-BE49-F238E27FC236}">
                <a16:creationId xmlns:a16="http://schemas.microsoft.com/office/drawing/2014/main" id="{597CA26F-1F0F-494A-A0E5-68E8B181A24A}"/>
              </a:ext>
            </a:extLst>
          </p:cNvPr>
          <p:cNvSpPr txBox="1"/>
          <p:nvPr/>
        </p:nvSpPr>
        <p:spPr>
          <a:xfrm>
            <a:off x="391106" y="20338428"/>
            <a:ext cx="14237700" cy="4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Query Dimensions dataset across 22 Fields of Research (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 institution-level and aggregate temporal research trends</a:t>
            </a: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Compute Pearson correlation across resulting time series at different lags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Lag at which peak correlation occurs indicative of relative standing</a:t>
            </a:r>
          </a:p>
          <a:p>
            <a:pPr marL="457200" lvl="0" indent="-431800"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 Long-Short-Term-Memory (LSTM) networks to predict future trends</a:t>
            </a:r>
          </a:p>
          <a:p>
            <a:pPr marL="914400" lvl="1" indent="-431800"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 evolution of institutional standing in a given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431800">
              <a:buClr>
                <a:schemeClr val="dk1"/>
              </a:buClr>
              <a:buSzPts val="3200"/>
              <a:buChar char="●"/>
            </a:pP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include</a:t>
            </a:r>
          </a:p>
          <a:p>
            <a:pPr marL="25400" lvl="0">
              <a:buClr>
                <a:schemeClr val="dk1"/>
              </a:buClr>
              <a:buSzPts val="3200"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38C428C-D4CB-DA42-B0ED-FCE4C82A971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0671385" y="10394815"/>
            <a:ext cx="6032500" cy="1968500"/>
          </a:xfrm>
          <a:prstGeom prst="rect">
            <a:avLst/>
          </a:prstGeom>
        </p:spPr>
      </p:pic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FB9B1F9-E3CF-F848-A598-31C28902E3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7358993"/>
              </p:ext>
            </p:extLst>
          </p:nvPr>
        </p:nvGraphicFramePr>
        <p:xfrm>
          <a:off x="316501" y="26436378"/>
          <a:ext cx="14237700" cy="6858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118850">
                  <a:extLst>
                    <a:ext uri="{9D8B030D-6E8A-4147-A177-3AD203B41FA5}">
                      <a16:colId xmlns:a16="http://schemas.microsoft.com/office/drawing/2014/main" val="3114695951"/>
                    </a:ext>
                  </a:extLst>
                </a:gridCol>
                <a:gridCol w="7118850">
                  <a:extLst>
                    <a:ext uri="{9D8B030D-6E8A-4147-A177-3AD203B41FA5}">
                      <a16:colId xmlns:a16="http://schemas.microsoft.com/office/drawing/2014/main" val="2277134368"/>
                    </a:ext>
                  </a:extLst>
                </a:gridCol>
              </a:tblGrid>
              <a:tr h="474493"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Mathematical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Architecture and Design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5161353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Physical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Education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02811097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Chemical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Economics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59376690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Earth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Commerce/Management/Tourism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5196845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Environmental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Studies in Human Society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00726974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Biological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Psychology/Cognitive Sciences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00772970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Agricultural/Veterinary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Law/Legal Studies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6983746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Information/Computing Sciences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Creative Arts/Writing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66771978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lvl="1" indent="-4318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200"/>
                        <a:buChar char="○"/>
                      </a:pPr>
                      <a:r>
                        <a:rPr lang="en-US" sz="3200" b="0" dirty="0"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Engineering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Language/Communication/Culture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54582912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Technology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History/Archaeology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00251931"/>
                  </a:ext>
                </a:extLst>
              </a:tr>
              <a:tr h="474493"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Medical/Health Sciences</a:t>
                      </a:r>
                    </a:p>
                    <a:p>
                      <a:endParaRPr lang="en-US" sz="3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pPr marL="914400" marR="0" lvl="1" indent="-43180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3200"/>
                        <a:buFont typeface="Arial"/>
                        <a:buChar char="○"/>
                        <a:tabLst/>
                        <a:defRPr/>
                      </a:pPr>
                      <a:r>
                        <a:rPr kumimoji="0" lang="en-US" sz="3200" b="0" i="0" u="none" strike="noStrike" kern="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Calibri" panose="020F0502020204030204" pitchFamily="34" charset="0"/>
                          <a:ea typeface="+mn-ea"/>
                          <a:cs typeface="Calibri" panose="020F0502020204030204" pitchFamily="34" charset="0"/>
                          <a:sym typeface="Arial"/>
                        </a:rPr>
                        <a:t>Philosophy/Religious Studies</a:t>
                      </a:r>
                    </a:p>
                    <a:p>
                      <a:endParaRPr lang="en-US" sz="3200" b="0" dirty="0">
                        <a:solidFill>
                          <a:schemeClr val="tx1"/>
                        </a:solidFill>
                        <a:latin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43281726"/>
                  </a:ext>
                </a:extLst>
              </a:tr>
            </a:tbl>
          </a:graphicData>
        </a:graphic>
      </p:graphicFrame>
      <p:sp>
        <p:nvSpPr>
          <p:cNvPr id="16" name="Rectangle 15">
            <a:extLst>
              <a:ext uri="{FF2B5EF4-FFF2-40B4-BE49-F238E27FC236}">
                <a16:creationId xmlns:a16="http://schemas.microsoft.com/office/drawing/2014/main" id="{6E69A970-C9AE-864E-9B08-0D4019F7891D}"/>
              </a:ext>
            </a:extLst>
          </p:cNvPr>
          <p:cNvSpPr/>
          <p:nvPr/>
        </p:nvSpPr>
        <p:spPr>
          <a:xfrm>
            <a:off x="10972800" y="15797481"/>
            <a:ext cx="21945600" cy="1323439"/>
          </a:xfrm>
          <a:prstGeom prst="rect">
            <a:avLst/>
          </a:prstGeom>
        </p:spPr>
        <p:txBody>
          <a:bodyPr>
            <a:spAutoFit/>
          </a:bodyPr>
          <a:lstStyle/>
          <a:p>
            <a:pPr marL="457200" lvl="0" indent="-431800">
              <a:buClr>
                <a:schemeClr val="dk1"/>
              </a:buClr>
              <a:buSzPts val="3200"/>
              <a:buChar char="●"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La</a:t>
            </a:r>
            <a:endParaRPr lang="en-US" dirty="0"/>
          </a:p>
        </p:txBody>
      </p:sp>
      <p:sp>
        <p:nvSpPr>
          <p:cNvPr id="40" name="Google Shape;111;p12">
            <a:extLst>
              <a:ext uri="{FF2B5EF4-FFF2-40B4-BE49-F238E27FC236}">
                <a16:creationId xmlns:a16="http://schemas.microsoft.com/office/drawing/2014/main" id="{AB01637A-BA16-3D4C-9A5C-71644C1B861E}"/>
              </a:ext>
            </a:extLst>
          </p:cNvPr>
          <p:cNvSpPr txBox="1"/>
          <p:nvPr/>
        </p:nvSpPr>
        <p:spPr>
          <a:xfrm>
            <a:off x="15601099" y="15107675"/>
            <a:ext cx="5414017" cy="4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UofR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vs. Brown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UofR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ahead in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2, 6 and 9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Brown ahead in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3, 11, 17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Pretty even elsewhere</a:t>
            </a:r>
          </a:p>
          <a:p>
            <a:pPr marL="25400" lvl="0">
              <a:buClr>
                <a:schemeClr val="dk1"/>
              </a:buClr>
              <a:buSzPts val="3200"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2" name="Google Shape;111;p12">
            <a:extLst>
              <a:ext uri="{FF2B5EF4-FFF2-40B4-BE49-F238E27FC236}">
                <a16:creationId xmlns:a16="http://schemas.microsoft.com/office/drawing/2014/main" id="{ABE4A0E8-61E5-D14A-95B3-44AC86939365}"/>
              </a:ext>
            </a:extLst>
          </p:cNvPr>
          <p:cNvSpPr txBox="1"/>
          <p:nvPr/>
        </p:nvSpPr>
        <p:spPr>
          <a:xfrm>
            <a:off x="29336999" y="15247316"/>
            <a:ext cx="5414017" cy="4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UofR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vs. Yale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UofR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ahead in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6 and 16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Yale ahead in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2, 3, 11 and 17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Pretty even elsewhere</a:t>
            </a:r>
          </a:p>
          <a:p>
            <a:pPr marL="25400" lvl="0">
              <a:buClr>
                <a:schemeClr val="dk1"/>
              </a:buClr>
              <a:buSzPts val="3200"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49" name="Google Shape;111;p12">
            <a:extLst>
              <a:ext uri="{FF2B5EF4-FFF2-40B4-BE49-F238E27FC236}">
                <a16:creationId xmlns:a16="http://schemas.microsoft.com/office/drawing/2014/main" id="{37E9E3E9-48C1-6E46-9A00-434260E5892A}"/>
              </a:ext>
            </a:extLst>
          </p:cNvPr>
          <p:cNvSpPr txBox="1"/>
          <p:nvPr/>
        </p:nvSpPr>
        <p:spPr>
          <a:xfrm>
            <a:off x="15768165" y="22942472"/>
            <a:ext cx="5747524" cy="3179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Plots on right show predicted vs. real trends on held out future data for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</a:t>
            </a: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11</a:t>
            </a:r>
          </a:p>
          <a:p>
            <a:pPr marL="457200" indent="-431800">
              <a:buClr>
                <a:schemeClr val="dk1"/>
              </a:buClr>
              <a:buSzPts val="3200"/>
              <a:buFont typeface="Arial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Plots below show predicted vs. real comparison trends across </a:t>
            </a:r>
            <a:r>
              <a:rPr lang="en-US" sz="4000" dirty="0" err="1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FoRs</a:t>
            </a: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254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</a:pPr>
            <a:endParaRPr lang="en-US"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AEA9BF95-E3DB-5A46-9350-B93E121AAAA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1515689" y="22867678"/>
            <a:ext cx="6946900" cy="3530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A1C8FCF-4F81-794F-8452-10F0908D652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9027922" y="22842278"/>
            <a:ext cx="6946900" cy="359410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CDEB65B4-C3EF-A94E-847D-38F1660FB6A4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615258" y="22867678"/>
            <a:ext cx="6985000" cy="356870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E7A3313-AF86-E546-82DA-7EC1A30C03C6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0115790" y="27367137"/>
            <a:ext cx="8384898" cy="2518579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289164EE-2895-0241-9D27-4DD8DE2D839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0161193" y="30066410"/>
            <a:ext cx="8339496" cy="2685423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9DDA8ADF-7131-E74B-99BE-D5D6F67D0BE5}"/>
              </a:ext>
            </a:extLst>
          </p:cNvPr>
          <p:cNvSpPr/>
          <p:nvPr/>
        </p:nvSpPr>
        <p:spPr>
          <a:xfrm>
            <a:off x="17347474" y="28334038"/>
            <a:ext cx="227177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82600" lvl="1" algn="r">
              <a:buClr>
                <a:schemeClr val="dk1"/>
              </a:buClr>
              <a:buSzPts val="3200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Predicted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6AA546AF-B6F9-E044-8BD2-93D2A1D8FA4B}"/>
              </a:ext>
            </a:extLst>
          </p:cNvPr>
          <p:cNvSpPr/>
          <p:nvPr/>
        </p:nvSpPr>
        <p:spPr>
          <a:xfrm>
            <a:off x="18229126" y="31147341"/>
            <a:ext cx="13901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82600" lvl="1" algn="r">
              <a:buClr>
                <a:schemeClr val="dk1"/>
              </a:buClr>
              <a:buSzPts val="3200"/>
            </a:pPr>
            <a:r>
              <a:rPr lang="en-US" sz="3200" dirty="0">
                <a:solidFill>
                  <a:schemeClr val="tx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Real</a:t>
            </a:r>
          </a:p>
        </p:txBody>
      </p:sp>
      <p:sp>
        <p:nvSpPr>
          <p:cNvPr id="62" name="Google Shape;111;p12">
            <a:extLst>
              <a:ext uri="{FF2B5EF4-FFF2-40B4-BE49-F238E27FC236}">
                <a16:creationId xmlns:a16="http://schemas.microsoft.com/office/drawing/2014/main" id="{3B1A2FDA-BADC-6543-B3EC-730AE85DA8C9}"/>
              </a:ext>
            </a:extLst>
          </p:cNvPr>
          <p:cNvSpPr txBox="1"/>
          <p:nvPr/>
        </p:nvSpPr>
        <p:spPr>
          <a:xfrm>
            <a:off x="29120524" y="27738528"/>
            <a:ext cx="14309742" cy="45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Proposed objective, data-based metric to determine relative standings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Proposed machine learning framework to predict future behavior of research trends</a:t>
            </a:r>
          </a:p>
          <a:p>
            <a:pPr marL="457200" lvl="0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●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Next steps:</a:t>
            </a:r>
            <a:endParaRPr sz="4000" dirty="0">
              <a:solidFill>
                <a:schemeClr val="dk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Compare results with those of publicly available rankings</a:t>
            </a:r>
          </a:p>
          <a:p>
            <a:pPr marL="914400" lvl="1" indent="-4318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Char char="○"/>
            </a:pPr>
            <a:r>
              <a:rPr lang="en-US" sz="4000" dirty="0">
                <a:solidFill>
                  <a:schemeClr val="dk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Devise prescriptive analytics to suggest course of action given desired outcome</a:t>
            </a:r>
            <a:endParaRPr sz="40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2217</TotalTime>
  <Words>400</Words>
  <Application>Microsoft Macintosh PowerPoint</Application>
  <PresentationFormat>Custom</PresentationFormat>
  <Paragraphs>71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Multiphoton Immunofluorescent Imaging of CD31 + Blood Vessels  in Human Breast Tumors Star-Kayla Lewis*, Seana Catherman*, Danielle Desa*, Loralee McMahon**, Bradley M. Turner**, MD, Edward B. Brown*, PhD, Kelley S. Madden*, PhD   Departments of Biomedical Engineering and Surgical Pathology, University of Rochester Medical Center, Rochester, NY 14642, MI 48824.</dc:title>
  <dc:creator>beileixu</dc:creator>
  <cp:lastModifiedBy>Bernal, Edgar</cp:lastModifiedBy>
  <cp:revision>76</cp:revision>
  <cp:lastPrinted>2018-08-02T21:07:59Z</cp:lastPrinted>
  <dcterms:modified xsi:type="dcterms:W3CDTF">2019-04-01T18:11:22Z</dcterms:modified>
</cp:coreProperties>
</file>